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78" r:id="rId3"/>
    <p:sldId id="281" r:id="rId4"/>
    <p:sldId id="734" r:id="rId5"/>
    <p:sldId id="726" r:id="rId6"/>
    <p:sldId id="735" r:id="rId7"/>
    <p:sldId id="736" r:id="rId8"/>
    <p:sldId id="737" r:id="rId9"/>
    <p:sldId id="258" r:id="rId10"/>
    <p:sldId id="260" r:id="rId11"/>
    <p:sldId id="739" r:id="rId12"/>
    <p:sldId id="744" r:id="rId13"/>
    <p:sldId id="742" r:id="rId14"/>
    <p:sldId id="745" r:id="rId15"/>
    <p:sldId id="740" r:id="rId16"/>
    <p:sldId id="733" r:id="rId17"/>
    <p:sldId id="741" r:id="rId18"/>
    <p:sldId id="25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8" autoAdjust="0"/>
    <p:restoredTop sz="80027" autoAdjust="0"/>
  </p:normalViewPr>
  <p:slideViewPr>
    <p:cSldViewPr snapToGrid="0">
      <p:cViewPr>
        <p:scale>
          <a:sx n="53" d="100"/>
          <a:sy n="53" d="100"/>
        </p:scale>
        <p:origin x="116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1648A0-2CF7-4C68-92A3-18BC5DEF8BD5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D14EC-DDE4-4E04-8F8D-8B79CF304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9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Jenn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5D14EC-DDE4-4E04-8F8D-8B79CF304A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90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Jenn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5D14EC-DDE4-4E04-8F8D-8B79CF304A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99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Jenn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5D14EC-DDE4-4E04-8F8D-8B79CF304A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986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Cumberland County Health Rankings 2020,</a:t>
            </a:r>
            <a:r>
              <a:rPr lang="en-US" b="1" baseline="0" dirty="0">
                <a:solidFill>
                  <a:schemeClr val="tx1"/>
                </a:solidFill>
              </a:rPr>
              <a:t> RWJF</a:t>
            </a:r>
          </a:p>
          <a:p>
            <a:endParaRPr lang="en-US" b="1" baseline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dirty="0">
                <a:solidFill>
                  <a:schemeClr val="tx1"/>
                </a:solidFill>
              </a:rPr>
              <a:t>Food Insecurity		CC: 19%	US Top Performers: 9%	NC: 15%</a:t>
            </a:r>
          </a:p>
          <a:p>
            <a:endParaRPr lang="en-US" b="0" baseline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dirty="0">
                <a:solidFill>
                  <a:schemeClr val="tx1"/>
                </a:solidFill>
              </a:rPr>
              <a:t>Limited Access to Healthy Foods	CC: 13%	US Top Performers: 2%	NC: 7%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5D14EC-DDE4-4E04-8F8D-8B79CF304A3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48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Jenn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5D14EC-DDE4-4E04-8F8D-8B79CF304A3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81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Jenn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5D14EC-DDE4-4E04-8F8D-8B79CF304A3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1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Jenn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5D14EC-DDE4-4E04-8F8D-8B79CF304A3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243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Jenn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5D14EC-DDE4-4E04-8F8D-8B79CF304A3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79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5D14EC-DDE4-4E04-8F8D-8B79CF304A3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545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393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587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52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851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754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360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96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2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95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074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089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7602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GMCNeil@co.Cumberland.nc.u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5ADEB-5A46-4452-A113-A450020AA3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098" y="-149895"/>
            <a:ext cx="11181805" cy="2387600"/>
          </a:xfrm>
        </p:spPr>
        <p:txBody>
          <a:bodyPr/>
          <a:lstStyle/>
          <a:p>
            <a:pPr algn="ctr"/>
            <a:r>
              <a:rPr lang="en-US" b="1" dirty="0"/>
              <a:t>Cumberland County Healthiest Cities and Counties Challenge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55BCC1-417C-4B44-9098-2D1ADFA098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87607"/>
            <a:ext cx="9144000" cy="1655762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November 16, 2020 | 12 PM</a:t>
            </a:r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4112E0-7D70-4F3B-9DF0-30224C20A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3429000"/>
            <a:ext cx="12191999" cy="368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805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E499D-B6AA-4C7E-94F9-99148CD73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Observation Scans and Field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96D77-434E-46FD-90C4-77948A800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1" y="1642188"/>
            <a:ext cx="10346329" cy="4606211"/>
          </a:xfrm>
        </p:spPr>
        <p:txBody>
          <a:bodyPr/>
          <a:lstStyle/>
          <a:p>
            <a:r>
              <a:rPr lang="en-US" sz="2400" dirty="0"/>
              <a:t>Our team will train residents to use smartphones to map food access and collect contextual information in their neighborhoods using Google </a:t>
            </a:r>
            <a:r>
              <a:rPr lang="en-US" sz="2400" dirty="0" err="1"/>
              <a:t>MyMaps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Looking at things like affordability, acceptability, accommodation.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When should we do this? </a:t>
            </a:r>
          </a:p>
          <a:p>
            <a:endParaRPr lang="en-US" sz="2400" dirty="0"/>
          </a:p>
          <a:p>
            <a:r>
              <a:rPr lang="en-US" sz="2400" dirty="0"/>
              <a:t>Who should we get involved?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304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5C445-8F80-46E9-A68E-872774B44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724FD-0727-4D47-BFF7-870AEA7E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0" u="none" strike="noStrike" baseline="0" dirty="0">
                <a:solidFill>
                  <a:srgbClr val="000000"/>
                </a:solidFill>
              </a:rPr>
              <a:t>Introductions</a:t>
            </a:r>
          </a:p>
          <a:p>
            <a:r>
              <a:rPr lang="en-US" sz="2400" i="0" u="none" strike="noStrike" baseline="0" dirty="0">
                <a:solidFill>
                  <a:srgbClr val="000000"/>
                </a:solidFill>
              </a:rPr>
              <a:t>Website Review and Feedback/Input </a:t>
            </a:r>
          </a:p>
          <a:p>
            <a:r>
              <a:rPr lang="en-US" sz="2400" dirty="0">
                <a:solidFill>
                  <a:srgbClr val="000000"/>
                </a:solidFill>
              </a:rPr>
              <a:t>NC Community Food Strategies </a:t>
            </a:r>
          </a:p>
          <a:p>
            <a:r>
              <a:rPr lang="en-US" sz="2400" i="0" u="none" strike="noStrike" baseline="0" dirty="0">
                <a:solidFill>
                  <a:srgbClr val="000000"/>
                </a:solidFill>
              </a:rPr>
              <a:t>Community </a:t>
            </a:r>
            <a:r>
              <a:rPr lang="en-US" sz="2400" dirty="0">
                <a:solidFill>
                  <a:srgbClr val="000000"/>
                </a:solidFill>
              </a:rPr>
              <a:t>Engagement – </a:t>
            </a:r>
            <a:r>
              <a:rPr lang="en-US" sz="2200" i="0" u="none" strike="noStrike" baseline="0" dirty="0">
                <a:solidFill>
                  <a:srgbClr val="000000"/>
                </a:solidFill>
              </a:rPr>
              <a:t>Food System </a:t>
            </a:r>
            <a:r>
              <a:rPr lang="en-US" sz="2200" dirty="0">
                <a:solidFill>
                  <a:srgbClr val="000000"/>
                </a:solidFill>
              </a:rPr>
              <a:t>Assessment </a:t>
            </a:r>
          </a:p>
          <a:p>
            <a:r>
              <a:rPr lang="en-US" sz="2200" b="1" i="0" u="none" strike="noStrike" baseline="0" dirty="0">
                <a:solidFill>
                  <a:srgbClr val="000000"/>
                </a:solidFill>
              </a:rPr>
              <a:t>Project Subcommittees – Formation of Food Policy Council and Food System Assessment </a:t>
            </a:r>
          </a:p>
          <a:p>
            <a:r>
              <a:rPr lang="en-US" sz="2400" i="0" u="none" strike="noStrike" baseline="0" dirty="0">
                <a:solidFill>
                  <a:srgbClr val="000000"/>
                </a:solidFill>
              </a:rPr>
              <a:t>Next Steps and Opportunities </a:t>
            </a:r>
          </a:p>
        </p:txBody>
      </p:sp>
    </p:spTree>
    <p:extLst>
      <p:ext uri="{BB962C8B-B14F-4D97-AF65-F5344CB8AC3E}">
        <p14:creationId xmlns:p14="http://schemas.microsoft.com/office/powerpoint/2010/main" val="971892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CAC5B-1AA8-4FAE-BDFA-F3E5EEE4F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System Assessment Subcommittee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28B48-458B-4423-BCF4-5C259A0E1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Other Tasks </a:t>
            </a:r>
          </a:p>
          <a:p>
            <a:pPr lvl="1"/>
            <a:r>
              <a:rPr lang="en-US" sz="2200" dirty="0"/>
              <a:t>Compile secondary/existing data </a:t>
            </a:r>
          </a:p>
          <a:p>
            <a:pPr lvl="1"/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Ft. Bragg Community Needs Assessment</a:t>
            </a:r>
          </a:p>
          <a:p>
            <a:pPr lvl="1"/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Health Department Community Health Assessment 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</a:rPr>
              <a:t>Store assessments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</a:rPr>
              <a:t>Overlay primary and secondary data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*Dependent on COVID-19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67365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CAC5B-1AA8-4FAE-BDFA-F3E5EEE4F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System Assessment Subcommittee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28B48-458B-4423-BCF4-5C259A0E1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Compile secondary/existing data, ongoing  </a:t>
            </a:r>
          </a:p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Ft. Bragg Community Needs Assessment, 2020-2021? </a:t>
            </a:r>
          </a:p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Health Department Community Health Assessment, Spring 2021</a:t>
            </a:r>
          </a:p>
          <a:p>
            <a:r>
              <a:rPr lang="en-US" sz="2400" dirty="0">
                <a:latin typeface="Calibri" panose="020F0502020204030204" pitchFamily="34" charset="0"/>
              </a:rPr>
              <a:t>Store assessments, depends on COVID</a:t>
            </a:r>
          </a:p>
          <a:p>
            <a:r>
              <a:rPr lang="en-US" sz="2400" dirty="0">
                <a:latin typeface="Calibri" panose="020F0502020204030204" pitchFamily="34" charset="0"/>
              </a:rPr>
              <a:t>Overlay primary and secondary data, Spring 2021 </a:t>
            </a:r>
          </a:p>
          <a:p>
            <a:r>
              <a:rPr lang="en-US" sz="2400" dirty="0">
                <a:latin typeface="Calibri" panose="020F0502020204030204" pitchFamily="34" charset="0"/>
              </a:rPr>
              <a:t>Food System Assessment Publication – Late Spring 2021</a:t>
            </a:r>
          </a:p>
        </p:txBody>
      </p:sp>
    </p:spTree>
    <p:extLst>
      <p:ext uri="{BB962C8B-B14F-4D97-AF65-F5344CB8AC3E}">
        <p14:creationId xmlns:p14="http://schemas.microsoft.com/office/powerpoint/2010/main" val="3473318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51240-A9A2-4368-83A7-615B1E255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System Assessment Subcommittee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0DB51-8923-4E38-A00D-E00DC7AE5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Monthly meetings (virtual) with some homework in between? </a:t>
            </a:r>
          </a:p>
          <a:p>
            <a:r>
              <a:rPr lang="en-US" sz="2400" dirty="0"/>
              <a:t>Dates/times at the discretion of the subcommittee 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5420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21914-8A8F-4A51-BE16-906850205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Policy Council Formation subcommittee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CFD28-34A3-4531-BA4A-34A2D03C7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Establish the purpose, goals, scope, and governance structure of the Food Policy Council (FPC)</a:t>
            </a:r>
          </a:p>
          <a:p>
            <a:r>
              <a:rPr lang="en-US" sz="2400" dirty="0"/>
              <a:t>Identify the duties/responsibilities of the FPC  </a:t>
            </a:r>
          </a:p>
          <a:p>
            <a:r>
              <a:rPr lang="en-US" sz="2400" dirty="0"/>
              <a:t>Generate a charter/resolution to establish the FPC </a:t>
            </a:r>
          </a:p>
          <a:p>
            <a:r>
              <a:rPr lang="en-US" sz="2400" dirty="0"/>
              <a:t>Develop an application process for the FPC</a:t>
            </a:r>
          </a:p>
          <a:p>
            <a:r>
              <a:rPr lang="en-US" sz="2400" dirty="0"/>
              <a:t>Recruit members to the FPC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746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CDF85-8310-4AED-9138-35FE9CE8F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16789"/>
          </a:xfrm>
        </p:spPr>
        <p:txBody>
          <a:bodyPr/>
          <a:lstStyle/>
          <a:p>
            <a:r>
              <a:rPr lang="en-US" dirty="0"/>
              <a:t>Food Policy Council Formation subcommittee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69892-2005-4A33-8F88-F36FB2A48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336" y="2447279"/>
            <a:ext cx="9339639" cy="4410721"/>
          </a:xfrm>
        </p:spPr>
        <p:txBody>
          <a:bodyPr>
            <a:normAutofit/>
          </a:bodyPr>
          <a:lstStyle/>
          <a:p>
            <a:r>
              <a:rPr lang="en-US" sz="2400" dirty="0"/>
              <a:t>By November 2020,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Develop planning subcommittee for Food Policy council </a:t>
            </a:r>
          </a:p>
          <a:p>
            <a:r>
              <a:rPr lang="en-US" sz="2400" dirty="0">
                <a:latin typeface="Calibri" panose="020F0502020204030204" pitchFamily="34" charset="0"/>
              </a:rPr>
              <a:t>By February 2021, Establish the FPC’s purpose, goals, scope, and governance structure </a:t>
            </a:r>
          </a:p>
          <a:p>
            <a:r>
              <a:rPr lang="en-US" sz="2400" dirty="0">
                <a:latin typeface="Calibri" panose="020F0502020204030204" pitchFamily="34" charset="0"/>
              </a:rPr>
              <a:t>By March 2021, Identify FPC membership duties/responsibilities of the council</a:t>
            </a:r>
          </a:p>
          <a:p>
            <a:r>
              <a:rPr lang="en-US" sz="2400" dirty="0">
                <a:latin typeface="Calibri" panose="020F0502020204030204" pitchFamily="34" charset="0"/>
              </a:rPr>
              <a:t>By April 2021, Generate charter/resolution for approval and signature </a:t>
            </a:r>
          </a:p>
          <a:p>
            <a:r>
              <a:rPr lang="en-US" sz="2400" dirty="0">
                <a:latin typeface="Calibri" panose="020F0502020204030204" pitchFamily="34" charset="0"/>
              </a:rPr>
              <a:t>By July 2021, subcommittee will recruit members to the Food Policy Council/establish an application process 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7702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51240-A9A2-4368-83A7-615B1E255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Policy Council Formation subcommittee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0DB51-8923-4E38-A00D-E00DC7AE5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Monthly meetings (virtual) with some homework in between </a:t>
            </a:r>
          </a:p>
          <a:p>
            <a:r>
              <a:rPr lang="en-US" sz="2400" dirty="0"/>
              <a:t>Dates/times at the discretion of the subcommittee </a:t>
            </a:r>
          </a:p>
          <a:p>
            <a:r>
              <a:rPr lang="en-US" sz="2400" dirty="0"/>
              <a:t>Say or type your name and email address in the chat box if you are interested 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6805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59258C-AAC2-41CD-973C-7439B122A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516B72-0116-42B2-82A2-B11218A36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11319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E8032C-6C8E-4307-AC21-894378ECF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579" y="2338251"/>
            <a:ext cx="4826256" cy="1691747"/>
          </a:xfrm>
        </p:spPr>
        <p:txBody>
          <a:bodyPr anchor="ctr">
            <a:normAutofit/>
          </a:bodyPr>
          <a:lstStyle/>
          <a:p>
            <a:pPr algn="ctr"/>
            <a:r>
              <a:rPr lang="en-US" sz="4600" b="1" dirty="0">
                <a:solidFill>
                  <a:srgbClr val="FFFFFF"/>
                </a:solidFill>
              </a:rPr>
              <a:t>NEXT STEPS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B507F-21B7-4C27-B0FC-D9C465C6D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579" y="460868"/>
            <a:ext cx="4828032" cy="1116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B1AE17-B7A3-4363-95CD-25441E2FF1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2774" y="460868"/>
            <a:ext cx="4828032" cy="11165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42051-E254-405D-A1EE-A42B2D70E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0798" y="1302556"/>
            <a:ext cx="5031983" cy="4825409"/>
          </a:xfrm>
          <a:ln w="57150">
            <a:noFill/>
          </a:ln>
        </p:spPr>
        <p:txBody>
          <a:bodyPr anchor="ctr">
            <a:norm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Next Virtual Meeting December 17, 2020 at Noon </a:t>
            </a:r>
          </a:p>
          <a:p>
            <a:r>
              <a:rPr lang="en-US" sz="2200" dirty="0">
                <a:solidFill>
                  <a:schemeClr val="tx1"/>
                </a:solidFill>
              </a:rPr>
              <a:t>Monthly subcommittee meetings beginning in December/January </a:t>
            </a:r>
          </a:p>
          <a:p>
            <a:r>
              <a:rPr lang="en-US" sz="2200" dirty="0">
                <a:solidFill>
                  <a:schemeClr val="tx1"/>
                </a:solidFill>
              </a:rPr>
              <a:t>Large group meetings move to quarterly? </a:t>
            </a:r>
          </a:p>
          <a:p>
            <a:r>
              <a:rPr lang="en-US" sz="2200" dirty="0">
                <a:solidFill>
                  <a:schemeClr val="tx1"/>
                </a:solidFill>
              </a:rPr>
              <a:t>Send your data to Gwen!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hlinkClick r:id="rId3"/>
              </a:rPr>
              <a:t>GMCNeil@co.Cumberland.nc.us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 lvl="1"/>
            <a:endParaRPr lang="en-US" sz="2000" dirty="0">
              <a:solidFill>
                <a:schemeClr val="tx1"/>
              </a:solidFill>
            </a:endParaRPr>
          </a:p>
          <a:p>
            <a:pPr lvl="1"/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718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8297B-AF4A-4DF7-9895-7EE62750C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Housekeeping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8A34D-FEEE-4ECE-962C-70A3CD889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0" u="none" strike="noStrike" baseline="0" dirty="0">
                <a:solidFill>
                  <a:srgbClr val="000000"/>
                </a:solidFill>
              </a:rPr>
              <a:t>Welcome! Please mute your audio!</a:t>
            </a:r>
            <a:endParaRPr lang="en-US" sz="240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u="none" strike="noStrike" baseline="0" dirty="0">
                <a:solidFill>
                  <a:srgbClr val="000000"/>
                </a:solidFill>
              </a:rPr>
              <a:t>Please do not join with more than one audio in the same space or it will create an echo.  </a:t>
            </a:r>
            <a:endParaRPr lang="en-US" sz="240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u="none" strike="noStrike" baseline="0" dirty="0">
                <a:solidFill>
                  <a:srgbClr val="000000"/>
                </a:solidFill>
              </a:rPr>
              <a:t>If you are using the call-in number and joining by computer, please mute the computer audio.</a:t>
            </a:r>
            <a:endParaRPr lang="en-US" sz="240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u="none" strike="noStrike" baseline="0" dirty="0">
                <a:solidFill>
                  <a:srgbClr val="000000"/>
                </a:solidFill>
              </a:rPr>
              <a:t>Please use </a:t>
            </a:r>
            <a:r>
              <a:rPr lang="en-US" sz="2400" b="0" i="0" u="none" strike="noStrike" baseline="0" dirty="0">
                <a:solidFill>
                  <a:srgbClr val="000000"/>
                </a:solidFill>
              </a:rPr>
              <a:t>raise your virtual hand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solidFill>
                  <a:srgbClr val="000000"/>
                </a:solidFill>
              </a:rPr>
              <a:t>The presentation will be recorded and shared out after the meeting </a:t>
            </a:r>
          </a:p>
        </p:txBody>
      </p:sp>
    </p:spTree>
    <p:extLst>
      <p:ext uri="{BB962C8B-B14F-4D97-AF65-F5344CB8AC3E}">
        <p14:creationId xmlns:p14="http://schemas.microsoft.com/office/powerpoint/2010/main" val="4187268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5C445-8F80-46E9-A68E-872774B44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724FD-0727-4D47-BFF7-870AEA7E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0" u="none" strike="noStrike" baseline="0" dirty="0">
                <a:solidFill>
                  <a:srgbClr val="000000"/>
                </a:solidFill>
              </a:rPr>
              <a:t>Introductions</a:t>
            </a:r>
          </a:p>
          <a:p>
            <a:r>
              <a:rPr lang="en-US" sz="2400" i="0" u="none" strike="noStrike" baseline="0" dirty="0">
                <a:solidFill>
                  <a:srgbClr val="000000"/>
                </a:solidFill>
              </a:rPr>
              <a:t>Website Review and Feedback/Input </a:t>
            </a:r>
          </a:p>
          <a:p>
            <a:r>
              <a:rPr lang="en-US" sz="2400" dirty="0">
                <a:solidFill>
                  <a:srgbClr val="000000"/>
                </a:solidFill>
              </a:rPr>
              <a:t>NC Community Food Strategies </a:t>
            </a:r>
          </a:p>
          <a:p>
            <a:r>
              <a:rPr lang="en-US" sz="2400" i="0" u="none" strike="noStrike" baseline="0" dirty="0">
                <a:solidFill>
                  <a:srgbClr val="000000"/>
                </a:solidFill>
              </a:rPr>
              <a:t>Community </a:t>
            </a:r>
            <a:r>
              <a:rPr lang="en-US" sz="2400" dirty="0">
                <a:solidFill>
                  <a:srgbClr val="000000"/>
                </a:solidFill>
              </a:rPr>
              <a:t>Engagement – </a:t>
            </a:r>
            <a:r>
              <a:rPr lang="en-US" sz="2200" i="0" u="none" strike="noStrike" baseline="0" dirty="0">
                <a:solidFill>
                  <a:srgbClr val="000000"/>
                </a:solidFill>
              </a:rPr>
              <a:t>Food System </a:t>
            </a:r>
            <a:r>
              <a:rPr lang="en-US" sz="2200" dirty="0">
                <a:solidFill>
                  <a:srgbClr val="000000"/>
                </a:solidFill>
              </a:rPr>
              <a:t>Assessment </a:t>
            </a:r>
          </a:p>
          <a:p>
            <a:r>
              <a:rPr lang="en-US" sz="2200" i="0" u="none" strike="noStrike" baseline="0" dirty="0">
                <a:solidFill>
                  <a:srgbClr val="000000"/>
                </a:solidFill>
              </a:rPr>
              <a:t>Project Subcommittees – Formation of Food Policy Council and Food System Assessment </a:t>
            </a:r>
          </a:p>
          <a:p>
            <a:r>
              <a:rPr lang="en-US" sz="2400" i="0" u="none" strike="noStrike" baseline="0" dirty="0">
                <a:solidFill>
                  <a:srgbClr val="000000"/>
                </a:solidFill>
              </a:rPr>
              <a:t>Next Steps and Opportunities </a:t>
            </a:r>
          </a:p>
        </p:txBody>
      </p:sp>
    </p:spTree>
    <p:extLst>
      <p:ext uri="{BB962C8B-B14F-4D97-AF65-F5344CB8AC3E}">
        <p14:creationId xmlns:p14="http://schemas.microsoft.com/office/powerpoint/2010/main" val="3911343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5C445-8F80-46E9-A68E-872774B44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724FD-0727-4D47-BFF7-870AEA7E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Share your name, organization/neighborhood, and what your first post-pandemic activity will be</a:t>
            </a:r>
            <a:endParaRPr lang="en-US" sz="3600" i="0" strike="noStrike" baseline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096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9216B-94E8-4908-A834-DBEADBF7D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OVERARCHING AIMS +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A0961-10E7-4CF3-BA89-4AFD67067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3592286"/>
            <a:ext cx="10914122" cy="35747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cap="small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</a:rPr>
              <a:t>cumberland county-fort bragg grant goals</a:t>
            </a:r>
          </a:p>
          <a:p>
            <a:r>
              <a:rPr lang="en-US" sz="2200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</a:rPr>
              <a:t>By April 2021, establish a joint Cumberland County-Fort Bragg Food Policy Council</a:t>
            </a:r>
          </a:p>
          <a:p>
            <a:pPr marL="0" indent="0">
              <a:buNone/>
            </a:pPr>
            <a:endParaRPr lang="en-US" sz="4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</a:rPr>
              <a:t>By April 2021, complete a resident-led food system assessment that includes at least three policy recommendations</a:t>
            </a:r>
          </a:p>
          <a:p>
            <a:pPr marL="0" indent="0">
              <a:buNone/>
            </a:pPr>
            <a:endParaRPr lang="en-US" sz="400" dirty="0">
              <a:solidFill>
                <a:schemeClr val="tx1"/>
              </a:solidFill>
              <a:latin typeface="Gill Sans MT" panose="020B0502020104020203" pitchFamily="34" charset="0"/>
              <a:ea typeface="Calibri" panose="020F0502020204030204" pitchFamily="34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</a:rPr>
              <a:t>By April 2022, implement at least two policy, system or environmental priorities as identified by our local food policy council</a:t>
            </a:r>
          </a:p>
          <a:p>
            <a:endParaRPr lang="en-US" sz="2200" b="0" i="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6AA0961-10E7-4CF3-BA89-4AFD67067D01}"/>
              </a:ext>
            </a:extLst>
          </p:cNvPr>
          <p:cNvSpPr txBox="1">
            <a:spLocks/>
          </p:cNvSpPr>
          <p:nvPr/>
        </p:nvSpPr>
        <p:spPr>
          <a:xfrm>
            <a:off x="581192" y="760707"/>
            <a:ext cx="10914122" cy="39721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cap="small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</a:rPr>
              <a:t>hccc grant aims</a:t>
            </a:r>
          </a:p>
          <a:p>
            <a:r>
              <a:rPr lang="en-US" sz="2200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</a:rPr>
              <a:t>Advance health equity </a:t>
            </a:r>
            <a:endParaRPr lang="en-US" sz="2200" b="1" dirty="0">
              <a:solidFill>
                <a:schemeClr val="accent1">
                  <a:lumMod val="75000"/>
                </a:schemeClr>
              </a:solidFill>
              <a:latin typeface="Gill Sans MT" panose="020B0502020104020203" pitchFamily="34" charset="0"/>
              <a:ea typeface="Calibri" panose="020F0502020204030204" pitchFamily="34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</a:rPr>
              <a:t>Improve access to foods that support healthy eating patterns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222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5C445-8F80-46E9-A68E-872774B44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724FD-0727-4D47-BFF7-870AEA7E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0" u="none" strike="noStrike" baseline="0" dirty="0">
                <a:solidFill>
                  <a:srgbClr val="000000"/>
                </a:solidFill>
              </a:rPr>
              <a:t>Introductions</a:t>
            </a:r>
          </a:p>
          <a:p>
            <a:r>
              <a:rPr lang="en-US" sz="2400" b="1" i="0" u="none" strike="noStrike" baseline="0" dirty="0">
                <a:solidFill>
                  <a:srgbClr val="000000"/>
                </a:solidFill>
              </a:rPr>
              <a:t>Website Review and Feedback/Input </a:t>
            </a:r>
          </a:p>
          <a:p>
            <a:r>
              <a:rPr lang="en-US" sz="2400" dirty="0">
                <a:solidFill>
                  <a:srgbClr val="000000"/>
                </a:solidFill>
              </a:rPr>
              <a:t>NC Community Food Strategies </a:t>
            </a:r>
          </a:p>
          <a:p>
            <a:r>
              <a:rPr lang="en-US" sz="2400" i="0" u="none" strike="noStrike" baseline="0" dirty="0">
                <a:solidFill>
                  <a:srgbClr val="000000"/>
                </a:solidFill>
              </a:rPr>
              <a:t>Community </a:t>
            </a:r>
            <a:r>
              <a:rPr lang="en-US" sz="2400" dirty="0">
                <a:solidFill>
                  <a:srgbClr val="000000"/>
                </a:solidFill>
              </a:rPr>
              <a:t>Engagement – </a:t>
            </a:r>
            <a:r>
              <a:rPr lang="en-US" sz="2200" i="0" u="none" strike="noStrike" baseline="0" dirty="0">
                <a:solidFill>
                  <a:srgbClr val="000000"/>
                </a:solidFill>
              </a:rPr>
              <a:t>Food System </a:t>
            </a:r>
            <a:r>
              <a:rPr lang="en-US" sz="2200" dirty="0">
                <a:solidFill>
                  <a:srgbClr val="000000"/>
                </a:solidFill>
              </a:rPr>
              <a:t>Assessment </a:t>
            </a:r>
          </a:p>
          <a:p>
            <a:r>
              <a:rPr lang="en-US" sz="2200" i="0" u="none" strike="noStrike" baseline="0" dirty="0">
                <a:solidFill>
                  <a:srgbClr val="000000"/>
                </a:solidFill>
              </a:rPr>
              <a:t>Project Subcommittees – Formation of Food Policy Council and Food System Assessment </a:t>
            </a:r>
          </a:p>
          <a:p>
            <a:r>
              <a:rPr lang="en-US" sz="2400" i="0" u="none" strike="noStrike" baseline="0" dirty="0">
                <a:solidFill>
                  <a:srgbClr val="000000"/>
                </a:solidFill>
              </a:rPr>
              <a:t>Next Steps and Opportunities </a:t>
            </a:r>
          </a:p>
        </p:txBody>
      </p:sp>
    </p:spTree>
    <p:extLst>
      <p:ext uri="{BB962C8B-B14F-4D97-AF65-F5344CB8AC3E}">
        <p14:creationId xmlns:p14="http://schemas.microsoft.com/office/powerpoint/2010/main" val="2843505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5C445-8F80-46E9-A68E-872774B44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724FD-0727-4D47-BFF7-870AEA7E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0" u="none" strike="noStrike" baseline="0" dirty="0">
                <a:solidFill>
                  <a:srgbClr val="000000"/>
                </a:solidFill>
              </a:rPr>
              <a:t>Introductions</a:t>
            </a:r>
          </a:p>
          <a:p>
            <a:r>
              <a:rPr lang="en-US" sz="2400" i="0" u="none" strike="noStrike" baseline="0" dirty="0">
                <a:solidFill>
                  <a:srgbClr val="000000"/>
                </a:solidFill>
              </a:rPr>
              <a:t>Website Review and Feedback/Input </a:t>
            </a:r>
          </a:p>
          <a:p>
            <a:r>
              <a:rPr lang="en-US" sz="2400" b="1" dirty="0">
                <a:solidFill>
                  <a:srgbClr val="000000"/>
                </a:solidFill>
              </a:rPr>
              <a:t>NC Community Food Strategies </a:t>
            </a:r>
          </a:p>
          <a:p>
            <a:r>
              <a:rPr lang="en-US" sz="2400" i="0" u="none" strike="noStrike" baseline="0" dirty="0">
                <a:solidFill>
                  <a:srgbClr val="000000"/>
                </a:solidFill>
              </a:rPr>
              <a:t>Community </a:t>
            </a:r>
            <a:r>
              <a:rPr lang="en-US" sz="2400" dirty="0">
                <a:solidFill>
                  <a:srgbClr val="000000"/>
                </a:solidFill>
              </a:rPr>
              <a:t>Engagement – </a:t>
            </a:r>
            <a:r>
              <a:rPr lang="en-US" sz="2200" i="0" u="none" strike="noStrike" baseline="0" dirty="0">
                <a:solidFill>
                  <a:srgbClr val="000000"/>
                </a:solidFill>
              </a:rPr>
              <a:t>Food System </a:t>
            </a:r>
            <a:r>
              <a:rPr lang="en-US" sz="2200" dirty="0">
                <a:solidFill>
                  <a:srgbClr val="000000"/>
                </a:solidFill>
              </a:rPr>
              <a:t>Assessment </a:t>
            </a:r>
          </a:p>
          <a:p>
            <a:r>
              <a:rPr lang="en-US" sz="2200" i="0" u="none" strike="noStrike" baseline="0" dirty="0">
                <a:solidFill>
                  <a:srgbClr val="000000"/>
                </a:solidFill>
              </a:rPr>
              <a:t>Project Subcommittees – Formation of Food Policy Council and Food System Assessment </a:t>
            </a:r>
          </a:p>
          <a:p>
            <a:r>
              <a:rPr lang="en-US" sz="2400" i="0" u="none" strike="noStrike" baseline="0" dirty="0">
                <a:solidFill>
                  <a:srgbClr val="000000"/>
                </a:solidFill>
              </a:rPr>
              <a:t>Next Steps and Opportunities </a:t>
            </a:r>
          </a:p>
        </p:txBody>
      </p:sp>
    </p:spTree>
    <p:extLst>
      <p:ext uri="{BB962C8B-B14F-4D97-AF65-F5344CB8AC3E}">
        <p14:creationId xmlns:p14="http://schemas.microsoft.com/office/powerpoint/2010/main" val="3544426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5C445-8F80-46E9-A68E-872774B44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724FD-0727-4D47-BFF7-870AEA7E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0" u="none" strike="noStrike" baseline="0" dirty="0">
                <a:solidFill>
                  <a:srgbClr val="000000"/>
                </a:solidFill>
              </a:rPr>
              <a:t>Introductions</a:t>
            </a:r>
          </a:p>
          <a:p>
            <a:r>
              <a:rPr lang="en-US" sz="2400" i="0" u="none" strike="noStrike" baseline="0" dirty="0">
                <a:solidFill>
                  <a:srgbClr val="000000"/>
                </a:solidFill>
              </a:rPr>
              <a:t>Website Review and Feedback/Input </a:t>
            </a:r>
          </a:p>
          <a:p>
            <a:r>
              <a:rPr lang="en-US" sz="2400" dirty="0">
                <a:solidFill>
                  <a:srgbClr val="000000"/>
                </a:solidFill>
              </a:rPr>
              <a:t>NC Community Food Strategies </a:t>
            </a:r>
          </a:p>
          <a:p>
            <a:r>
              <a:rPr lang="en-US" sz="2400" b="1" i="0" u="none" strike="noStrike" baseline="0" dirty="0">
                <a:solidFill>
                  <a:srgbClr val="000000"/>
                </a:solidFill>
              </a:rPr>
              <a:t>Community </a:t>
            </a:r>
            <a:r>
              <a:rPr lang="en-US" sz="2400" b="1" dirty="0">
                <a:solidFill>
                  <a:srgbClr val="000000"/>
                </a:solidFill>
              </a:rPr>
              <a:t>Engagement – </a:t>
            </a:r>
            <a:r>
              <a:rPr lang="en-US" sz="2200" b="1" i="0" u="none" strike="noStrike" baseline="0" dirty="0">
                <a:solidFill>
                  <a:srgbClr val="000000"/>
                </a:solidFill>
              </a:rPr>
              <a:t>Food System </a:t>
            </a:r>
            <a:r>
              <a:rPr lang="en-US" sz="2200" b="1" dirty="0">
                <a:solidFill>
                  <a:srgbClr val="000000"/>
                </a:solidFill>
              </a:rPr>
              <a:t>Assessment </a:t>
            </a:r>
          </a:p>
          <a:p>
            <a:r>
              <a:rPr lang="en-US" sz="2200" i="0" u="none" strike="noStrike" baseline="0" dirty="0">
                <a:solidFill>
                  <a:srgbClr val="000000"/>
                </a:solidFill>
              </a:rPr>
              <a:t>Project Subcommittees – Formation of Food Policy Council and Food System Assessment </a:t>
            </a:r>
          </a:p>
          <a:p>
            <a:r>
              <a:rPr lang="en-US" sz="2400" i="0" u="none" strike="noStrike" baseline="0" dirty="0">
                <a:solidFill>
                  <a:srgbClr val="000000"/>
                </a:solidFill>
              </a:rPr>
              <a:t>Next Steps and Opportunities </a:t>
            </a:r>
          </a:p>
        </p:txBody>
      </p:sp>
    </p:spTree>
    <p:extLst>
      <p:ext uri="{BB962C8B-B14F-4D97-AF65-F5344CB8AC3E}">
        <p14:creationId xmlns:p14="http://schemas.microsoft.com/office/powerpoint/2010/main" val="3807558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E0C11-CCAE-4F0F-8DB9-67955EBC7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797" y="468188"/>
            <a:ext cx="9404723" cy="1400530"/>
          </a:xfrm>
        </p:spPr>
        <p:txBody>
          <a:bodyPr/>
          <a:lstStyle/>
          <a:p>
            <a:r>
              <a:rPr lang="en-US" sz="3600" b="1" dirty="0"/>
              <a:t>How can you help us create maps of the community?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A61FC-D69D-4CF6-8538-EE2A62A67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985" y="1777298"/>
            <a:ext cx="10273003" cy="4889241"/>
          </a:xfrm>
        </p:spPr>
        <p:txBody>
          <a:bodyPr>
            <a:normAutofit/>
          </a:bodyPr>
          <a:lstStyle/>
          <a:p>
            <a:r>
              <a:rPr lang="en-US" dirty="0"/>
              <a:t>Looking at availability and accessibility to food resources</a:t>
            </a:r>
          </a:p>
          <a:p>
            <a:r>
              <a:rPr lang="en-US" dirty="0"/>
              <a:t>Utilizing GIS technology to map the food environment using existing and derived data. </a:t>
            </a:r>
          </a:p>
          <a:p>
            <a:pPr lvl="1"/>
            <a:r>
              <a:rPr lang="en-US" dirty="0"/>
              <a:t>This data will include: </a:t>
            </a:r>
          </a:p>
          <a:p>
            <a:pPr lvl="2"/>
            <a:r>
              <a:rPr lang="en-US" dirty="0"/>
              <a:t>Reference USA Business Database</a:t>
            </a:r>
          </a:p>
          <a:p>
            <a:pPr lvl="2"/>
            <a:r>
              <a:rPr lang="en-US" dirty="0"/>
              <a:t>US Census Data</a:t>
            </a:r>
          </a:p>
          <a:p>
            <a:pPr lvl="2"/>
            <a:r>
              <a:rPr lang="en-US" dirty="0"/>
              <a:t>USDA Food desert designation map files</a:t>
            </a:r>
          </a:p>
          <a:p>
            <a:pPr lvl="2"/>
            <a:r>
              <a:rPr lang="en-US" dirty="0"/>
              <a:t>CDC's modified Retail Food Environment Index</a:t>
            </a:r>
          </a:p>
          <a:p>
            <a:pPr lvl="2"/>
            <a:r>
              <a:rPr lang="en-US" dirty="0"/>
              <a:t>Location of Fruit and Vegetable Market locations. </a:t>
            </a:r>
          </a:p>
          <a:p>
            <a:pPr lvl="1"/>
            <a:r>
              <a:rPr lang="en-US" dirty="0"/>
              <a:t>Other data?</a:t>
            </a:r>
          </a:p>
          <a:p>
            <a:r>
              <a:rPr lang="en-US" b="1" dirty="0"/>
              <a:t>How would you like to be involved? </a:t>
            </a:r>
          </a:p>
          <a:p>
            <a:r>
              <a:rPr lang="en-US" b="1" dirty="0"/>
              <a:t>We will set up a shared drive to store data </a:t>
            </a:r>
          </a:p>
        </p:txBody>
      </p:sp>
    </p:spTree>
    <p:extLst>
      <p:ext uri="{BB962C8B-B14F-4D97-AF65-F5344CB8AC3E}">
        <p14:creationId xmlns:p14="http://schemas.microsoft.com/office/powerpoint/2010/main" val="236700797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2442</TotalTime>
  <Words>859</Words>
  <Application>Microsoft Office PowerPoint</Application>
  <PresentationFormat>Widescreen</PresentationFormat>
  <Paragraphs>137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Gill Sans MT</vt:lpstr>
      <vt:lpstr>Wingdings 2</vt:lpstr>
      <vt:lpstr>Dividend</vt:lpstr>
      <vt:lpstr>Cumberland County Healthiest Cities and Counties Challenge MEETING</vt:lpstr>
      <vt:lpstr> Housekeeping </vt:lpstr>
      <vt:lpstr>Agenda </vt:lpstr>
      <vt:lpstr>Introductions</vt:lpstr>
      <vt:lpstr>OVERARCHING AIMS + GOALS</vt:lpstr>
      <vt:lpstr>Agenda </vt:lpstr>
      <vt:lpstr>Agenda </vt:lpstr>
      <vt:lpstr>Agenda </vt:lpstr>
      <vt:lpstr>How can you help us create maps of the community?</vt:lpstr>
      <vt:lpstr>Observation Scans and Field Work</vt:lpstr>
      <vt:lpstr>Agenda </vt:lpstr>
      <vt:lpstr>Food System Assessment Subcommittee  </vt:lpstr>
      <vt:lpstr>Food System Assessment Subcommittee  </vt:lpstr>
      <vt:lpstr>Food System Assessment Subcommittee </vt:lpstr>
      <vt:lpstr>Food Policy Council Formation subcommittee </vt:lpstr>
      <vt:lpstr>Food Policy Council Formation subcommittee </vt:lpstr>
      <vt:lpstr>Food Policy Council Formation subcommittee 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Healthiest Cities and Counties Challenge Kick-Off</dc:title>
  <dc:creator>Jennifer Green</dc:creator>
  <cp:lastModifiedBy>Jennifer Green</cp:lastModifiedBy>
  <cp:revision>70</cp:revision>
  <dcterms:created xsi:type="dcterms:W3CDTF">2020-09-10T01:59:23Z</dcterms:created>
  <dcterms:modified xsi:type="dcterms:W3CDTF">2020-11-19T03:40:56Z</dcterms:modified>
</cp:coreProperties>
</file>